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Raleway" pitchFamily="2"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4384294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c1868fbc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c1868fbc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090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c8eb1c27c1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c8eb1c27c1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856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8eb1c27c1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c8eb1c27c1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979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b00634fd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b00634fd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084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3469e908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3469e908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222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c93be2d52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c93be2d52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814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b00634fd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b00634fd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014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251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8eb1c27c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8eb1c27c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211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8eb1c27c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8eb1c27c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078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c8eb1c27c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c8eb1c27c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942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b00634fd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b00634fd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17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8eb1c27c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8eb1c27c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14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8252dc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122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b00634fd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b00634fd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125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b00634fd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b00634fd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70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chemeClr val="accent5"/>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18"/>
          <p:cNvSpPr txBox="1">
            <a:spLocks noGrp="1"/>
          </p:cNvSpPr>
          <p:nvPr>
            <p:ph type="ctrTitle" idx="4294967295"/>
          </p:nvPr>
        </p:nvSpPr>
        <p:spPr>
          <a:xfrm>
            <a:off x="729300" y="1491325"/>
            <a:ext cx="8414700" cy="835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IN" sz="2500" dirty="0">
                <a:solidFill>
                  <a:srgbClr val="FFFF00"/>
                </a:solidFill>
                <a:latin typeface="Lato"/>
                <a:ea typeface="Lato"/>
                <a:cs typeface="Lato"/>
                <a:sym typeface="Lato"/>
              </a:rPr>
              <a:t>Empowering-Employee-Wellness-A-</a:t>
            </a:r>
            <a:r>
              <a:rPr lang="en-IN" sz="2500" dirty="0" err="1">
                <a:solidFill>
                  <a:srgbClr val="FFFF00"/>
                </a:solidFill>
                <a:latin typeface="Lato"/>
                <a:ea typeface="Lato"/>
                <a:cs typeface="Lato"/>
                <a:sym typeface="Lato"/>
              </a:rPr>
              <a:t>RealTimeStressMonitoring</a:t>
            </a:r>
            <a:r>
              <a:rPr lang="en-IN" sz="2500" dirty="0">
                <a:solidFill>
                  <a:srgbClr val="FFFF00"/>
                </a:solidFill>
                <a:latin typeface="Lato"/>
                <a:ea typeface="Lato"/>
                <a:cs typeface="Lato"/>
                <a:sym typeface="Lato"/>
              </a:rPr>
              <a:t>-System</a:t>
            </a:r>
            <a:endParaRPr sz="2500" dirty="0">
              <a:solidFill>
                <a:srgbClr val="FFFF00"/>
              </a:solidFill>
              <a:latin typeface="Lato"/>
              <a:ea typeface="Lato"/>
              <a:cs typeface="Lato"/>
              <a:sym typeface="Lato"/>
            </a:endParaRPr>
          </a:p>
        </p:txBody>
      </p:sp>
      <p:sp>
        <p:nvSpPr>
          <p:cNvPr id="177" name="Google Shape;177;p18"/>
          <p:cNvSpPr txBox="1">
            <a:spLocks noGrp="1"/>
          </p:cNvSpPr>
          <p:nvPr>
            <p:ph type="subTitle" idx="4294967295"/>
          </p:nvPr>
        </p:nvSpPr>
        <p:spPr>
          <a:xfrm>
            <a:off x="729288" y="2423147"/>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800" b="1" dirty="0">
              <a:solidFill>
                <a:schemeClr val="tx1">
                  <a:lumMod val="60000"/>
                  <a:lumOff val="4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779700" y="322800"/>
            <a:ext cx="7688400" cy="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t>Technical Description</a:t>
            </a:r>
            <a:endParaRPr sz="2600"/>
          </a:p>
        </p:txBody>
      </p:sp>
      <p:sp>
        <p:nvSpPr>
          <p:cNvPr id="253" name="Google Shape;253;p28"/>
          <p:cNvSpPr txBox="1">
            <a:spLocks noGrp="1"/>
          </p:cNvSpPr>
          <p:nvPr>
            <p:ph type="body" idx="4294967295"/>
          </p:nvPr>
        </p:nvSpPr>
        <p:spPr>
          <a:xfrm>
            <a:off x="779700" y="1222025"/>
            <a:ext cx="7944600" cy="3740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2400">
                <a:solidFill>
                  <a:schemeClr val="lt1"/>
                </a:solidFill>
              </a:rPr>
              <a:t>The model takes the audio of the recorded meeting as input and undergoes sequential process of feature extraction, speech segmentation, speech recognition and speaker diarization so that we can get complete detailed information about the recorded meeting. The system is </a:t>
            </a:r>
            <a:r>
              <a:rPr lang="en-GB" sz="2400">
                <a:solidFill>
                  <a:srgbClr val="00FF00"/>
                </a:solidFill>
              </a:rPr>
              <a:t>97% accurate.</a:t>
            </a:r>
            <a:endParaRPr sz="2400">
              <a:solidFill>
                <a:srgbClr val="00FF00"/>
              </a:solidFill>
            </a:endParaRPr>
          </a:p>
          <a:p>
            <a:pPr marL="0" lvl="0" indent="0" algn="l" rtl="0">
              <a:spcBef>
                <a:spcPts val="1600"/>
              </a:spcBef>
              <a:spcAft>
                <a:spcPts val="1600"/>
              </a:spcAft>
              <a:buNone/>
            </a:pPr>
            <a:endParaRPr sz="2100">
              <a:solidFill>
                <a:srgbClr val="FFFFFF"/>
              </a:solidFill>
            </a:endParaRPr>
          </a:p>
        </p:txBody>
      </p:sp>
      <p:sp>
        <p:nvSpPr>
          <p:cNvPr id="254" name="Google Shape;254;p28"/>
          <p:cNvSpPr/>
          <p:nvPr/>
        </p:nvSpPr>
        <p:spPr>
          <a:xfrm>
            <a:off x="202350" y="364475"/>
            <a:ext cx="569100" cy="5799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300" b="1">
                <a:latin typeface="Lato"/>
                <a:ea typeface="Lato"/>
                <a:cs typeface="Lato"/>
                <a:sym typeface="Lato"/>
              </a:rPr>
              <a:t>2</a:t>
            </a:r>
            <a:endParaRPr sz="2300" b="1">
              <a:latin typeface="Lato"/>
              <a:ea typeface="Lato"/>
              <a:cs typeface="Lato"/>
              <a:sym typeface="Lato"/>
            </a:endParaRPr>
          </a:p>
        </p:txBody>
      </p:sp>
      <p:sp>
        <p:nvSpPr>
          <p:cNvPr id="255" name="Google Shape;255;p28"/>
          <p:cNvSpPr/>
          <p:nvPr/>
        </p:nvSpPr>
        <p:spPr>
          <a:xfrm>
            <a:off x="7920900" y="0"/>
            <a:ext cx="1223100" cy="5175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727800" y="54932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Architecture Diagram:</a:t>
            </a:r>
            <a:endParaRPr/>
          </a:p>
        </p:txBody>
      </p:sp>
      <p:pic>
        <p:nvPicPr>
          <p:cNvPr id="261" name="Google Shape;261;p29"/>
          <p:cNvPicPr preferRelativeResize="0"/>
          <p:nvPr/>
        </p:nvPicPr>
        <p:blipFill>
          <a:blip r:embed="rId3">
            <a:alphaModFix/>
          </a:blip>
          <a:stretch>
            <a:fillRect/>
          </a:stretch>
        </p:blipFill>
        <p:spPr>
          <a:xfrm>
            <a:off x="512775" y="2260300"/>
            <a:ext cx="812026" cy="812026"/>
          </a:xfrm>
          <a:prstGeom prst="rect">
            <a:avLst/>
          </a:prstGeom>
          <a:noFill/>
          <a:ln>
            <a:noFill/>
          </a:ln>
        </p:spPr>
      </p:pic>
      <p:pic>
        <p:nvPicPr>
          <p:cNvPr id="262" name="Google Shape;262;p29"/>
          <p:cNvPicPr preferRelativeResize="0"/>
          <p:nvPr/>
        </p:nvPicPr>
        <p:blipFill>
          <a:blip r:embed="rId4">
            <a:alphaModFix/>
          </a:blip>
          <a:stretch>
            <a:fillRect/>
          </a:stretch>
        </p:blipFill>
        <p:spPr>
          <a:xfrm>
            <a:off x="2439900" y="2117413"/>
            <a:ext cx="1777075" cy="1117850"/>
          </a:xfrm>
          <a:prstGeom prst="rect">
            <a:avLst/>
          </a:prstGeom>
          <a:noFill/>
          <a:ln>
            <a:noFill/>
          </a:ln>
        </p:spPr>
      </p:pic>
      <p:sp>
        <p:nvSpPr>
          <p:cNvPr id="263" name="Google Shape;263;p29"/>
          <p:cNvSpPr txBox="1"/>
          <p:nvPr/>
        </p:nvSpPr>
        <p:spPr>
          <a:xfrm>
            <a:off x="2621975" y="1795350"/>
            <a:ext cx="177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000"/>
                </a:solidFill>
                <a:latin typeface="Lato"/>
                <a:ea typeface="Lato"/>
                <a:cs typeface="Lato"/>
                <a:sym typeface="Lato"/>
              </a:rPr>
              <a:t>Face Localization</a:t>
            </a:r>
            <a:endParaRPr b="1">
              <a:solidFill>
                <a:srgbClr val="FF0000"/>
              </a:solidFill>
              <a:latin typeface="Lato"/>
              <a:ea typeface="Lato"/>
              <a:cs typeface="Lato"/>
              <a:sym typeface="Lato"/>
            </a:endParaRPr>
          </a:p>
        </p:txBody>
      </p:sp>
      <p:pic>
        <p:nvPicPr>
          <p:cNvPr id="264" name="Google Shape;264;p29"/>
          <p:cNvPicPr preferRelativeResize="0"/>
          <p:nvPr/>
        </p:nvPicPr>
        <p:blipFill>
          <a:blip r:embed="rId5">
            <a:alphaModFix/>
          </a:blip>
          <a:stretch>
            <a:fillRect/>
          </a:stretch>
        </p:blipFill>
        <p:spPr>
          <a:xfrm>
            <a:off x="3930682" y="1765884"/>
            <a:ext cx="2091818" cy="1394550"/>
          </a:xfrm>
          <a:prstGeom prst="rect">
            <a:avLst/>
          </a:prstGeom>
          <a:noFill/>
          <a:ln>
            <a:noFill/>
          </a:ln>
        </p:spPr>
      </p:pic>
      <p:sp>
        <p:nvSpPr>
          <p:cNvPr id="265" name="Google Shape;265;p29"/>
          <p:cNvSpPr txBox="1"/>
          <p:nvPr/>
        </p:nvSpPr>
        <p:spPr>
          <a:xfrm>
            <a:off x="3818913" y="3235250"/>
            <a:ext cx="2408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FF0000"/>
                </a:solidFill>
                <a:latin typeface="Lato"/>
                <a:ea typeface="Lato"/>
                <a:cs typeface="Lato"/>
                <a:sym typeface="Lato"/>
              </a:rPr>
              <a:t>Transfer Learning based Deep Neural Network with Inception V3</a:t>
            </a:r>
            <a:endParaRPr b="1">
              <a:solidFill>
                <a:srgbClr val="FF0000"/>
              </a:solidFill>
              <a:latin typeface="Lato"/>
              <a:ea typeface="Lato"/>
              <a:cs typeface="Lato"/>
              <a:sym typeface="Lato"/>
            </a:endParaRPr>
          </a:p>
        </p:txBody>
      </p:sp>
      <p:sp>
        <p:nvSpPr>
          <p:cNvPr id="266" name="Google Shape;266;p29"/>
          <p:cNvSpPr/>
          <p:nvPr/>
        </p:nvSpPr>
        <p:spPr>
          <a:xfrm>
            <a:off x="6178225" y="1318825"/>
            <a:ext cx="1376400" cy="535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Emotion Recognition</a:t>
            </a:r>
            <a:endParaRPr/>
          </a:p>
        </p:txBody>
      </p:sp>
      <p:sp>
        <p:nvSpPr>
          <p:cNvPr id="267" name="Google Shape;267;p29"/>
          <p:cNvSpPr/>
          <p:nvPr/>
        </p:nvSpPr>
        <p:spPr>
          <a:xfrm>
            <a:off x="6256100" y="2964625"/>
            <a:ext cx="1376400" cy="5352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Gender Recognition</a:t>
            </a:r>
            <a:endParaRPr/>
          </a:p>
        </p:txBody>
      </p:sp>
      <p:cxnSp>
        <p:nvCxnSpPr>
          <p:cNvPr id="268" name="Google Shape;268;p29"/>
          <p:cNvCxnSpPr>
            <a:stCxn id="264" idx="3"/>
            <a:endCxn id="266" idx="1"/>
          </p:cNvCxnSpPr>
          <p:nvPr/>
        </p:nvCxnSpPr>
        <p:spPr>
          <a:xfrm rot="10800000" flipH="1">
            <a:off x="6022500" y="1586559"/>
            <a:ext cx="155700" cy="876600"/>
          </a:xfrm>
          <a:prstGeom prst="straightConnector1">
            <a:avLst/>
          </a:prstGeom>
          <a:noFill/>
          <a:ln w="9525" cap="flat" cmpd="sng">
            <a:solidFill>
              <a:schemeClr val="dk2"/>
            </a:solidFill>
            <a:prstDash val="solid"/>
            <a:round/>
            <a:headEnd type="none" w="med" len="med"/>
            <a:tailEnd type="triangle" w="med" len="med"/>
          </a:ln>
        </p:spPr>
      </p:cxnSp>
      <p:cxnSp>
        <p:nvCxnSpPr>
          <p:cNvPr id="269" name="Google Shape;269;p29"/>
          <p:cNvCxnSpPr>
            <a:stCxn id="264" idx="3"/>
            <a:endCxn id="267" idx="1"/>
          </p:cNvCxnSpPr>
          <p:nvPr/>
        </p:nvCxnSpPr>
        <p:spPr>
          <a:xfrm>
            <a:off x="6022500" y="2463159"/>
            <a:ext cx="233700" cy="769200"/>
          </a:xfrm>
          <a:prstGeom prst="straightConnector1">
            <a:avLst/>
          </a:prstGeom>
          <a:noFill/>
          <a:ln w="9525" cap="flat" cmpd="sng">
            <a:solidFill>
              <a:schemeClr val="dk2"/>
            </a:solidFill>
            <a:prstDash val="solid"/>
            <a:round/>
            <a:headEnd type="none" w="med" len="med"/>
            <a:tailEnd type="triangle" w="med" len="med"/>
          </a:ln>
        </p:spPr>
      </p:cxnSp>
      <p:sp>
        <p:nvSpPr>
          <p:cNvPr id="270" name="Google Shape;270;p29"/>
          <p:cNvSpPr/>
          <p:nvPr/>
        </p:nvSpPr>
        <p:spPr>
          <a:xfrm>
            <a:off x="6256088" y="2195550"/>
            <a:ext cx="1376400" cy="535200"/>
          </a:xfrm>
          <a:prstGeom prst="roundRect">
            <a:avLst>
              <a:gd name="adj" fmla="val 16667"/>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Age Estimation</a:t>
            </a:r>
            <a:endParaRPr dirty="0"/>
          </a:p>
        </p:txBody>
      </p:sp>
      <p:cxnSp>
        <p:nvCxnSpPr>
          <p:cNvPr id="271" name="Google Shape;271;p29"/>
          <p:cNvCxnSpPr>
            <a:stCxn id="264" idx="3"/>
            <a:endCxn id="270" idx="1"/>
          </p:cNvCxnSpPr>
          <p:nvPr/>
        </p:nvCxnSpPr>
        <p:spPr>
          <a:xfrm>
            <a:off x="6022500" y="2463159"/>
            <a:ext cx="233700" cy="0"/>
          </a:xfrm>
          <a:prstGeom prst="straightConnector1">
            <a:avLst/>
          </a:prstGeom>
          <a:noFill/>
          <a:ln w="9525" cap="flat" cmpd="sng">
            <a:solidFill>
              <a:schemeClr val="dk2"/>
            </a:solidFill>
            <a:prstDash val="solid"/>
            <a:round/>
            <a:headEnd type="none" w="med" len="med"/>
            <a:tailEnd type="triangle" w="med" len="med"/>
          </a:ln>
        </p:spPr>
      </p:cxnSp>
      <p:sp>
        <p:nvSpPr>
          <p:cNvPr id="272" name="Google Shape;272;p29"/>
          <p:cNvSpPr txBox="1"/>
          <p:nvPr/>
        </p:nvSpPr>
        <p:spPr>
          <a:xfrm>
            <a:off x="329113" y="3032125"/>
            <a:ext cx="177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000"/>
                </a:solidFill>
                <a:latin typeface="Lato"/>
                <a:ea typeface="Lato"/>
                <a:cs typeface="Lato"/>
                <a:sym typeface="Lato"/>
              </a:rPr>
              <a:t>Let’s Capture</a:t>
            </a:r>
            <a:endParaRPr b="1">
              <a:solidFill>
                <a:srgbClr val="FF0000"/>
              </a:solidFill>
              <a:latin typeface="Lato"/>
              <a:ea typeface="Lato"/>
              <a:cs typeface="Lato"/>
              <a:sym typeface="Lato"/>
            </a:endParaRPr>
          </a:p>
        </p:txBody>
      </p:sp>
      <p:sp>
        <p:nvSpPr>
          <p:cNvPr id="273" name="Google Shape;273;p29"/>
          <p:cNvSpPr/>
          <p:nvPr/>
        </p:nvSpPr>
        <p:spPr>
          <a:xfrm>
            <a:off x="1466700" y="2451600"/>
            <a:ext cx="1285800" cy="372000"/>
          </a:xfrm>
          <a:prstGeom prst="rightArrow">
            <a:avLst>
              <a:gd name="adj1" fmla="val 50000"/>
              <a:gd name="adj2"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4" name="Google Shape;274;p29"/>
          <p:cNvPicPr preferRelativeResize="0"/>
          <p:nvPr/>
        </p:nvPicPr>
        <p:blipFill>
          <a:blip r:embed="rId6">
            <a:alphaModFix/>
          </a:blip>
          <a:stretch>
            <a:fillRect/>
          </a:stretch>
        </p:blipFill>
        <p:spPr>
          <a:xfrm>
            <a:off x="1586500" y="2204752"/>
            <a:ext cx="812025" cy="943174"/>
          </a:xfrm>
          <a:prstGeom prst="rect">
            <a:avLst/>
          </a:prstGeom>
          <a:noFill/>
          <a:ln>
            <a:noFill/>
          </a:ln>
        </p:spPr>
      </p:pic>
      <p:sp>
        <p:nvSpPr>
          <p:cNvPr id="276" name="Google Shape;276;p29"/>
          <p:cNvSpPr/>
          <p:nvPr/>
        </p:nvSpPr>
        <p:spPr>
          <a:xfrm>
            <a:off x="7786553" y="1815583"/>
            <a:ext cx="1376400" cy="5352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Neutral</a:t>
            </a:r>
            <a:endParaRPr/>
          </a:p>
        </p:txBody>
      </p:sp>
      <p:sp>
        <p:nvSpPr>
          <p:cNvPr id="277" name="Google Shape;277;p29"/>
          <p:cNvSpPr/>
          <p:nvPr/>
        </p:nvSpPr>
        <p:spPr>
          <a:xfrm>
            <a:off x="7767600" y="1118950"/>
            <a:ext cx="1376400" cy="5352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Happy</a:t>
            </a:r>
            <a:endParaRPr/>
          </a:p>
        </p:txBody>
      </p:sp>
      <p:sp>
        <p:nvSpPr>
          <p:cNvPr id="278" name="Google Shape;278;p29"/>
          <p:cNvSpPr/>
          <p:nvPr/>
        </p:nvSpPr>
        <p:spPr>
          <a:xfrm rot="5400000">
            <a:off x="7071875" y="3694700"/>
            <a:ext cx="371700" cy="372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9" name="Google Shape;279;p29"/>
          <p:cNvPicPr preferRelativeResize="0"/>
          <p:nvPr/>
        </p:nvPicPr>
        <p:blipFill>
          <a:blip r:embed="rId7">
            <a:alphaModFix/>
          </a:blip>
          <a:stretch>
            <a:fillRect/>
          </a:stretch>
        </p:blipFill>
        <p:spPr>
          <a:xfrm>
            <a:off x="8416193" y="4159000"/>
            <a:ext cx="557282" cy="633275"/>
          </a:xfrm>
          <a:prstGeom prst="rect">
            <a:avLst/>
          </a:prstGeom>
          <a:noFill/>
          <a:ln>
            <a:noFill/>
          </a:ln>
        </p:spPr>
      </p:pic>
      <p:sp>
        <p:nvSpPr>
          <p:cNvPr id="280" name="Google Shape;280;p29"/>
          <p:cNvSpPr/>
          <p:nvPr/>
        </p:nvSpPr>
        <p:spPr>
          <a:xfrm>
            <a:off x="5361175" y="4069450"/>
            <a:ext cx="3612300" cy="94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Store the Feedback Data in the database.</a:t>
            </a:r>
            <a:endParaRPr/>
          </a:p>
        </p:txBody>
      </p:sp>
      <p:cxnSp>
        <p:nvCxnSpPr>
          <p:cNvPr id="281" name="Google Shape;281;p29"/>
          <p:cNvCxnSpPr>
            <a:cxnSpLocks/>
            <a:endCxn id="277" idx="1"/>
          </p:cNvCxnSpPr>
          <p:nvPr/>
        </p:nvCxnSpPr>
        <p:spPr>
          <a:xfrm flipV="1">
            <a:off x="7554650" y="1386550"/>
            <a:ext cx="212950" cy="199876"/>
          </a:xfrm>
          <a:prstGeom prst="straightConnector1">
            <a:avLst/>
          </a:prstGeom>
          <a:noFill/>
          <a:ln w="9525" cap="flat" cmpd="sng">
            <a:solidFill>
              <a:schemeClr val="dk2"/>
            </a:solidFill>
            <a:prstDash val="solid"/>
            <a:round/>
            <a:headEnd type="none" w="med" len="med"/>
            <a:tailEnd type="triangle" w="med" len="med"/>
          </a:ln>
        </p:spPr>
      </p:cxnSp>
      <p:cxnSp>
        <p:nvCxnSpPr>
          <p:cNvPr id="283" name="Google Shape;283;p29"/>
          <p:cNvCxnSpPr>
            <a:cxnSpLocks/>
            <a:stCxn id="266" idx="3"/>
            <a:endCxn id="276" idx="1"/>
          </p:cNvCxnSpPr>
          <p:nvPr/>
        </p:nvCxnSpPr>
        <p:spPr>
          <a:xfrm>
            <a:off x="7554625" y="1586425"/>
            <a:ext cx="231928" cy="496758"/>
          </a:xfrm>
          <a:prstGeom prst="straightConnector1">
            <a:avLst/>
          </a:prstGeom>
          <a:noFill/>
          <a:ln w="9525" cap="flat" cmpd="sng">
            <a:solidFill>
              <a:schemeClr val="dk2"/>
            </a:solidFill>
            <a:prstDash val="solid"/>
            <a:round/>
            <a:headEnd type="none" w="med" len="med"/>
            <a:tailEnd type="triangle" w="med" len="med"/>
          </a:ln>
        </p:spPr>
      </p:cxnSp>
      <p:sp>
        <p:nvSpPr>
          <p:cNvPr id="284" name="Google Shape;284;p29"/>
          <p:cNvSpPr txBox="1"/>
          <p:nvPr/>
        </p:nvSpPr>
        <p:spPr>
          <a:xfrm>
            <a:off x="6836350" y="4021305"/>
            <a:ext cx="117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6AA84F"/>
                </a:solidFill>
                <a:latin typeface="Lato"/>
                <a:ea typeface="Lato"/>
                <a:cs typeface="Lato"/>
                <a:sym typeface="Lato"/>
              </a:rPr>
              <a:t>Firebase</a:t>
            </a:r>
            <a:endParaRPr b="1">
              <a:solidFill>
                <a:srgbClr val="6AA84F"/>
              </a:solidFill>
              <a:latin typeface="Lato"/>
              <a:ea typeface="Lato"/>
              <a:cs typeface="Lato"/>
              <a:sym typeface="Lato"/>
            </a:endParaRPr>
          </a:p>
        </p:txBody>
      </p:sp>
      <p:sp>
        <p:nvSpPr>
          <p:cNvPr id="285" name="Google Shape;285;p29"/>
          <p:cNvSpPr txBox="1"/>
          <p:nvPr/>
        </p:nvSpPr>
        <p:spPr>
          <a:xfrm>
            <a:off x="1669350" y="1795350"/>
            <a:ext cx="177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0000"/>
                </a:solidFill>
                <a:latin typeface="Lato"/>
                <a:ea typeface="Lato"/>
                <a:cs typeface="Lato"/>
                <a:sym typeface="Lato"/>
              </a:rPr>
              <a:t>Server</a:t>
            </a:r>
            <a:endParaRPr b="1">
              <a:solidFill>
                <a:srgbClr val="FF0000"/>
              </a:solidFill>
              <a:latin typeface="Lato"/>
              <a:ea typeface="Lato"/>
              <a:cs typeface="Lato"/>
              <a:sym typeface="Lato"/>
            </a:endParaRPr>
          </a:p>
        </p:txBody>
      </p:sp>
      <p:sp>
        <p:nvSpPr>
          <p:cNvPr id="286" name="Google Shape;286;p29"/>
          <p:cNvSpPr/>
          <p:nvPr/>
        </p:nvSpPr>
        <p:spPr>
          <a:xfrm>
            <a:off x="7786553" y="2423517"/>
            <a:ext cx="1376400" cy="535200"/>
          </a:xfrm>
          <a:prstGeom prst="roundRect">
            <a:avLst>
              <a:gd name="adj" fmla="val 16667"/>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Angry</a:t>
            </a:r>
            <a:endParaRPr dirty="0"/>
          </a:p>
        </p:txBody>
      </p:sp>
      <p:cxnSp>
        <p:nvCxnSpPr>
          <p:cNvPr id="288" name="Google Shape;288;p29"/>
          <p:cNvCxnSpPr>
            <a:cxnSpLocks/>
            <a:stCxn id="266" idx="3"/>
            <a:endCxn id="286" idx="1"/>
          </p:cNvCxnSpPr>
          <p:nvPr/>
        </p:nvCxnSpPr>
        <p:spPr>
          <a:xfrm>
            <a:off x="7554625" y="1586425"/>
            <a:ext cx="231928" cy="1104692"/>
          </a:xfrm>
          <a:prstGeom prst="straightConnector1">
            <a:avLst/>
          </a:prstGeom>
          <a:noFill/>
          <a:ln w="9525" cap="flat" cmpd="sng">
            <a:solidFill>
              <a:schemeClr val="dk2"/>
            </a:solidFill>
            <a:prstDash val="solid"/>
            <a:round/>
            <a:headEnd type="none" w="med" len="med"/>
            <a:tailEnd type="triangle" w="med" len="med"/>
          </a:ln>
        </p:spPr>
      </p:cxnSp>
      <p:sp>
        <p:nvSpPr>
          <p:cNvPr id="290" name="Google Shape;290;p29"/>
          <p:cNvSpPr/>
          <p:nvPr/>
        </p:nvSpPr>
        <p:spPr>
          <a:xfrm>
            <a:off x="158700" y="549325"/>
            <a:ext cx="569100" cy="579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300" b="1">
                <a:solidFill>
                  <a:srgbClr val="FFFFFF"/>
                </a:solidFill>
                <a:latin typeface="Lato"/>
                <a:ea typeface="Lato"/>
                <a:cs typeface="Lato"/>
                <a:sym typeface="Lato"/>
              </a:rPr>
              <a:t>1</a:t>
            </a:r>
            <a:endParaRPr sz="2300" b="1">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727800" y="54932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Architecture Diagram:</a:t>
            </a:r>
            <a:endParaRPr/>
          </a:p>
        </p:txBody>
      </p:sp>
      <p:sp>
        <p:nvSpPr>
          <p:cNvPr id="296" name="Google Shape;296;p30"/>
          <p:cNvSpPr/>
          <p:nvPr/>
        </p:nvSpPr>
        <p:spPr>
          <a:xfrm>
            <a:off x="158700" y="549325"/>
            <a:ext cx="569100" cy="5799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b="1">
                <a:solidFill>
                  <a:srgbClr val="FFFFFF"/>
                </a:solidFill>
                <a:latin typeface="Lato"/>
                <a:ea typeface="Lato"/>
                <a:cs typeface="Lato"/>
                <a:sym typeface="Lato"/>
              </a:rPr>
              <a:t>2</a:t>
            </a:r>
            <a:endParaRPr sz="2300" b="1">
              <a:solidFill>
                <a:srgbClr val="FFFFFF"/>
              </a:solidFill>
              <a:latin typeface="Lato"/>
              <a:ea typeface="Lato"/>
              <a:cs typeface="Lato"/>
              <a:sym typeface="Lato"/>
            </a:endParaRPr>
          </a:p>
        </p:txBody>
      </p:sp>
      <p:pic>
        <p:nvPicPr>
          <p:cNvPr id="297" name="Google Shape;297;p30"/>
          <p:cNvPicPr preferRelativeResize="0"/>
          <p:nvPr/>
        </p:nvPicPr>
        <p:blipFill>
          <a:blip r:embed="rId3">
            <a:alphaModFix/>
          </a:blip>
          <a:stretch>
            <a:fillRect/>
          </a:stretch>
        </p:blipFill>
        <p:spPr>
          <a:xfrm>
            <a:off x="1276000" y="1400400"/>
            <a:ext cx="6909325" cy="3350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a:spLocks noGrp="1"/>
          </p:cNvSpPr>
          <p:nvPr>
            <p:ph type="title"/>
          </p:nvPr>
        </p:nvSpPr>
        <p:spPr>
          <a:xfrm>
            <a:off x="729450" y="5859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Technology Stack</a:t>
            </a:r>
            <a:endParaRPr/>
          </a:p>
          <a:p>
            <a:pPr marL="0" lvl="0" indent="0" algn="l" rtl="0">
              <a:spcBef>
                <a:spcPts val="0"/>
              </a:spcBef>
              <a:spcAft>
                <a:spcPts val="0"/>
              </a:spcAft>
              <a:buNone/>
            </a:pPr>
            <a:endParaRPr/>
          </a:p>
        </p:txBody>
      </p:sp>
      <p:grpSp>
        <p:nvGrpSpPr>
          <p:cNvPr id="303" name="Google Shape;303;p31"/>
          <p:cNvGrpSpPr/>
          <p:nvPr/>
        </p:nvGrpSpPr>
        <p:grpSpPr>
          <a:xfrm>
            <a:off x="5984425" y="3139885"/>
            <a:ext cx="2469661" cy="1384500"/>
            <a:chOff x="6038025" y="2598925"/>
            <a:chExt cx="2469661" cy="1384500"/>
          </a:xfrm>
        </p:grpSpPr>
        <p:cxnSp>
          <p:nvCxnSpPr>
            <p:cNvPr id="304" name="Google Shape;304;p31"/>
            <p:cNvCxnSpPr/>
            <p:nvPr/>
          </p:nvCxnSpPr>
          <p:spPr>
            <a:xfrm>
              <a:off x="6038025" y="3312550"/>
              <a:ext cx="582000" cy="0"/>
            </a:xfrm>
            <a:prstGeom prst="straightConnector1">
              <a:avLst/>
            </a:prstGeom>
            <a:noFill/>
            <a:ln w="9525" cap="flat" cmpd="sng">
              <a:solidFill>
                <a:srgbClr val="C2C2C2"/>
              </a:solidFill>
              <a:prstDash val="solid"/>
              <a:round/>
              <a:headEnd type="none" w="sm" len="sm"/>
              <a:tailEnd type="none" w="sm" len="sm"/>
            </a:ln>
          </p:spPr>
        </p:cxnSp>
        <p:sp>
          <p:nvSpPr>
            <p:cNvPr id="305" name="Google Shape;305;p31"/>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Roboto"/>
                  <a:ea typeface="Roboto"/>
                  <a:cs typeface="Roboto"/>
                  <a:sym typeface="Roboto"/>
                </a:rPr>
                <a:t>Backend</a:t>
              </a:r>
              <a:endParaRPr sz="18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r>
                <a:rPr lang="en-GB" sz="1800">
                  <a:solidFill>
                    <a:srgbClr val="222222"/>
                  </a:solidFill>
                  <a:highlight>
                    <a:srgbClr val="FFFFFF"/>
                  </a:highlight>
                </a:rPr>
                <a:t>Firebase</a:t>
              </a:r>
              <a:endParaRPr sz="1800">
                <a:latin typeface="Roboto"/>
                <a:ea typeface="Roboto"/>
                <a:cs typeface="Roboto"/>
                <a:sym typeface="Roboto"/>
              </a:endParaRPr>
            </a:p>
            <a:p>
              <a:pPr marL="0" lvl="0" indent="0" algn="l" rtl="0">
                <a:spcBef>
                  <a:spcPts val="1600"/>
                </a:spcBef>
                <a:spcAft>
                  <a:spcPts val="1600"/>
                </a:spcAft>
                <a:buNone/>
              </a:pPr>
              <a:endParaRPr sz="800">
                <a:latin typeface="Roboto"/>
                <a:ea typeface="Roboto"/>
                <a:cs typeface="Roboto"/>
                <a:sym typeface="Roboto"/>
              </a:endParaRPr>
            </a:p>
          </p:txBody>
        </p:sp>
        <p:sp>
          <p:nvSpPr>
            <p:cNvPr id="306" name="Google Shape;306;p31"/>
            <p:cNvSpPr/>
            <p:nvPr/>
          </p:nvSpPr>
          <p:spPr>
            <a:xfrm>
              <a:off x="6424027" y="3212150"/>
              <a:ext cx="198600" cy="198300"/>
            </a:xfrm>
            <a:prstGeom prst="ellips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308" name="Google Shape;308;p31"/>
          <p:cNvGrpSpPr/>
          <p:nvPr/>
        </p:nvGrpSpPr>
        <p:grpSpPr>
          <a:xfrm>
            <a:off x="582721" y="2608178"/>
            <a:ext cx="2994729" cy="1384500"/>
            <a:chOff x="636321" y="2084873"/>
            <a:chExt cx="2994729" cy="1384500"/>
          </a:xfrm>
        </p:grpSpPr>
        <p:sp>
          <p:nvSpPr>
            <p:cNvPr id="309" name="Google Shape;309;p31"/>
            <p:cNvSpPr txBox="1"/>
            <p:nvPr/>
          </p:nvSpPr>
          <p:spPr>
            <a:xfrm>
              <a:off x="636321" y="2084873"/>
              <a:ext cx="1867200" cy="13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b="1" dirty="0">
                  <a:latin typeface="Roboto"/>
                  <a:ea typeface="Roboto"/>
                  <a:cs typeface="Roboto"/>
                  <a:sym typeface="Roboto"/>
                </a:rPr>
                <a:t>Middleware</a:t>
              </a:r>
              <a:endParaRPr sz="1800" b="1" dirty="0">
                <a:latin typeface="Roboto"/>
                <a:ea typeface="Roboto"/>
                <a:cs typeface="Roboto"/>
                <a:sym typeface="Roboto"/>
              </a:endParaRPr>
            </a:p>
            <a:p>
              <a:pPr marL="0" lvl="0" indent="0" algn="r" rtl="0">
                <a:spcBef>
                  <a:spcPts val="0"/>
                </a:spcBef>
                <a:spcAft>
                  <a:spcPts val="0"/>
                </a:spcAft>
                <a:buNone/>
              </a:pPr>
              <a:endParaRPr sz="1200" b="1" dirty="0">
                <a:latin typeface="Roboto"/>
                <a:ea typeface="Roboto"/>
                <a:cs typeface="Roboto"/>
                <a:sym typeface="Roboto"/>
              </a:endParaRPr>
            </a:p>
          </p:txBody>
        </p:sp>
        <p:cxnSp>
          <p:nvCxnSpPr>
            <p:cNvPr id="310" name="Google Shape;310;p31"/>
            <p:cNvCxnSpPr/>
            <p:nvPr/>
          </p:nvCxnSpPr>
          <p:spPr>
            <a:xfrm rot="10800000">
              <a:off x="2587350" y="2536350"/>
              <a:ext cx="1043700" cy="0"/>
            </a:xfrm>
            <a:prstGeom prst="straightConnector1">
              <a:avLst/>
            </a:prstGeom>
            <a:noFill/>
            <a:ln w="9525" cap="flat" cmpd="sng">
              <a:solidFill>
                <a:srgbClr val="C2C2C2"/>
              </a:solidFill>
              <a:prstDash val="solid"/>
              <a:round/>
              <a:headEnd type="none" w="sm" len="sm"/>
              <a:tailEnd type="none" w="sm" len="sm"/>
            </a:ln>
          </p:spPr>
        </p:cxnSp>
        <p:sp>
          <p:nvSpPr>
            <p:cNvPr id="311" name="Google Shape;311;p31"/>
            <p:cNvSpPr/>
            <p:nvPr/>
          </p:nvSpPr>
          <p:spPr>
            <a:xfrm>
              <a:off x="2523501" y="2431050"/>
              <a:ext cx="198600" cy="198300"/>
            </a:xfrm>
            <a:prstGeom prst="ellipse">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313" name="Google Shape;313;p31"/>
          <p:cNvGrpSpPr/>
          <p:nvPr/>
        </p:nvGrpSpPr>
        <p:grpSpPr>
          <a:xfrm>
            <a:off x="4854500" y="1466225"/>
            <a:ext cx="3940073" cy="1384500"/>
            <a:chOff x="4908100" y="889955"/>
            <a:chExt cx="3940073" cy="1384500"/>
          </a:xfrm>
        </p:grpSpPr>
        <p:cxnSp>
          <p:nvCxnSpPr>
            <p:cNvPr id="314" name="Google Shape;314;p31"/>
            <p:cNvCxnSpPr/>
            <p:nvPr/>
          </p:nvCxnSpPr>
          <p:spPr>
            <a:xfrm>
              <a:off x="4908100" y="1593250"/>
              <a:ext cx="1715100" cy="0"/>
            </a:xfrm>
            <a:prstGeom prst="straightConnector1">
              <a:avLst/>
            </a:prstGeom>
            <a:noFill/>
            <a:ln w="9525" cap="flat" cmpd="sng">
              <a:solidFill>
                <a:srgbClr val="C2C2C2"/>
              </a:solidFill>
              <a:prstDash val="solid"/>
              <a:round/>
              <a:headEnd type="none" w="sm" len="sm"/>
              <a:tailEnd type="none" w="sm" len="sm"/>
            </a:ln>
          </p:spPr>
        </p:cxnSp>
        <p:sp>
          <p:nvSpPr>
            <p:cNvPr id="315" name="Google Shape;315;p31"/>
            <p:cNvSpPr txBox="1"/>
            <p:nvPr/>
          </p:nvSpPr>
          <p:spPr>
            <a:xfrm>
              <a:off x="6640473" y="889955"/>
              <a:ext cx="22077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b="1">
                  <a:latin typeface="Roboto"/>
                  <a:ea typeface="Roboto"/>
                  <a:cs typeface="Roboto"/>
                  <a:sym typeface="Roboto"/>
                </a:rPr>
                <a:t>Interfaces</a:t>
              </a:r>
              <a:endParaRPr sz="18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1600"/>
                </a:spcAft>
                <a:buNone/>
              </a:pPr>
              <a:r>
                <a:rPr lang="en-GB" sz="1800">
                  <a:solidFill>
                    <a:srgbClr val="222222"/>
                  </a:solidFill>
                  <a:highlight>
                    <a:srgbClr val="FFFFFF"/>
                  </a:highlight>
                </a:rPr>
                <a:t>React JS Frontend Framework</a:t>
              </a:r>
              <a:endParaRPr sz="1800" b="1">
                <a:latin typeface="Roboto"/>
                <a:ea typeface="Roboto"/>
                <a:cs typeface="Roboto"/>
                <a:sym typeface="Roboto"/>
              </a:endParaRPr>
            </a:p>
          </p:txBody>
        </p:sp>
        <p:sp>
          <p:nvSpPr>
            <p:cNvPr id="316" name="Google Shape;316;p31"/>
            <p:cNvSpPr/>
            <p:nvPr/>
          </p:nvSpPr>
          <p:spPr>
            <a:xfrm>
              <a:off x="6427830" y="1493307"/>
              <a:ext cx="198600" cy="198300"/>
            </a:xfrm>
            <a:prstGeom prst="ellipse">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318" name="Google Shape;318;p31"/>
          <p:cNvGrpSpPr/>
          <p:nvPr/>
        </p:nvGrpSpPr>
        <p:grpSpPr>
          <a:xfrm>
            <a:off x="2646744" y="1457373"/>
            <a:ext cx="3629043" cy="3469237"/>
            <a:chOff x="2991269" y="1153325"/>
            <a:chExt cx="3514811" cy="3252003"/>
          </a:xfrm>
        </p:grpSpPr>
        <p:sp>
          <p:nvSpPr>
            <p:cNvPr id="319" name="Google Shape;319;p31"/>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rgbClr val="D9D9D9"/>
            </a:solidFill>
            <a:ln>
              <a:noFill/>
            </a:ln>
            <a:effectLst>
              <a:outerShdw blurRad="57150" dist="19050" dir="5400000" algn="bl" rotWithShape="0">
                <a:srgbClr val="000000">
                  <a:alpha val="50000"/>
                </a:srgbClr>
              </a:outerShdw>
            </a:effectLst>
          </p:spPr>
        </p:sp>
        <p:sp>
          <p:nvSpPr>
            <p:cNvPr id="320" name="Google Shape;320;p31"/>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551561"/>
            </a:solidFill>
            <a:ln>
              <a:noFill/>
            </a:ln>
            <a:effectLst>
              <a:outerShdw blurRad="57150" dist="19050" dir="5400000" algn="bl" rotWithShape="0">
                <a:srgbClr val="000000">
                  <a:alpha val="50000"/>
                </a:srgbClr>
              </a:outerShdw>
            </a:effectLst>
          </p:spPr>
        </p:sp>
        <p:sp>
          <p:nvSpPr>
            <p:cNvPr id="321" name="Google Shape;321;p31"/>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9225A5"/>
            </a:solidFill>
            <a:ln>
              <a:noFill/>
            </a:ln>
            <a:effectLst>
              <a:outerShdw blurRad="57150" dist="19050" dir="5400000" algn="bl" rotWithShape="0">
                <a:srgbClr val="000000">
                  <a:alpha val="50000"/>
                </a:srgbClr>
              </a:outerShdw>
            </a:effectLst>
          </p:spPr>
        </p:sp>
        <p:sp>
          <p:nvSpPr>
            <p:cNvPr id="322" name="Google Shape;322;p31"/>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a:effectLst>
              <a:outerShdw blurRad="57150" dist="19050" dir="5400000" algn="bl" rotWithShape="0">
                <a:srgbClr val="000000">
                  <a:alpha val="50000"/>
                </a:srgbClr>
              </a:outerShdw>
            </a:effectLst>
          </p:spPr>
        </p:sp>
        <p:sp>
          <p:nvSpPr>
            <p:cNvPr id="323" name="Google Shape;323;p31"/>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551561"/>
            </a:solidFill>
            <a:ln>
              <a:noFill/>
            </a:ln>
            <a:effectLst>
              <a:outerShdw blurRad="57150" dist="19050" dir="5400000" algn="bl" rotWithShape="0">
                <a:srgbClr val="000000">
                  <a:alpha val="50000"/>
                </a:srgbClr>
              </a:outerShdw>
            </a:effectLst>
          </p:spPr>
        </p:sp>
        <p:sp>
          <p:nvSpPr>
            <p:cNvPr id="324" name="Google Shape;324;p31"/>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761E86"/>
            </a:solidFill>
            <a:ln>
              <a:noFill/>
            </a:ln>
            <a:effectLst>
              <a:outerShdw blurRad="57150" dist="19050" dir="5400000" algn="bl" rotWithShape="0">
                <a:srgbClr val="000000">
                  <a:alpha val="50000"/>
                </a:srgbClr>
              </a:outerShdw>
            </a:effectLst>
          </p:spPr>
        </p:sp>
        <p:sp>
          <p:nvSpPr>
            <p:cNvPr id="325" name="Google Shape;325;p31"/>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551561"/>
            </a:solidFill>
            <a:ln>
              <a:noFill/>
            </a:ln>
            <a:effectLst>
              <a:outerShdw blurRad="57150" dist="19050" dir="5400000" algn="bl" rotWithShape="0">
                <a:srgbClr val="000000">
                  <a:alpha val="50000"/>
                </a:srgbClr>
              </a:outerShdw>
            </a:effectLst>
          </p:spPr>
        </p:sp>
        <p:sp>
          <p:nvSpPr>
            <p:cNvPr id="326" name="Google Shape;326;p31"/>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701C7F"/>
            </a:solidFill>
            <a:ln>
              <a:noFill/>
            </a:ln>
            <a:effectLst>
              <a:outerShdw blurRad="57150" dist="19050" dir="5400000" algn="bl" rotWithShape="0">
                <a:srgbClr val="000000">
                  <a:alpha val="50000"/>
                </a:srgbClr>
              </a:outerShdw>
            </a:effectLst>
          </p:spPr>
        </p:sp>
      </p:grpSp>
      <p:pic>
        <p:nvPicPr>
          <p:cNvPr id="327" name="Google Shape;327;p31"/>
          <p:cNvPicPr preferRelativeResize="0"/>
          <p:nvPr/>
        </p:nvPicPr>
        <p:blipFill>
          <a:blip r:embed="rId3">
            <a:alphaModFix/>
          </a:blip>
          <a:stretch>
            <a:fillRect/>
          </a:stretch>
        </p:blipFill>
        <p:spPr>
          <a:xfrm>
            <a:off x="5158088" y="899575"/>
            <a:ext cx="1248876" cy="1248876"/>
          </a:xfrm>
          <a:prstGeom prst="rect">
            <a:avLst/>
          </a:prstGeom>
          <a:noFill/>
          <a:ln>
            <a:noFill/>
          </a:ln>
        </p:spPr>
      </p:pic>
      <p:pic>
        <p:nvPicPr>
          <p:cNvPr id="328" name="Google Shape;328;p31"/>
          <p:cNvPicPr preferRelativeResize="0"/>
          <p:nvPr/>
        </p:nvPicPr>
        <p:blipFill rotWithShape="1">
          <a:blip r:embed="rId4">
            <a:alphaModFix/>
          </a:blip>
          <a:srcRect b="23406"/>
          <a:stretch/>
        </p:blipFill>
        <p:spPr>
          <a:xfrm>
            <a:off x="7669825" y="3195847"/>
            <a:ext cx="1248875" cy="15582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Privacy Taken Care</a:t>
            </a:r>
            <a:endParaRPr/>
          </a:p>
        </p:txBody>
      </p:sp>
      <p:sp>
        <p:nvSpPr>
          <p:cNvPr id="335" name="Google Shape;335;p32"/>
          <p:cNvSpPr txBox="1"/>
          <p:nvPr/>
        </p:nvSpPr>
        <p:spPr>
          <a:xfrm>
            <a:off x="853750" y="2207825"/>
            <a:ext cx="6392400" cy="14931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Lato"/>
              <a:buAutoNum type="arabicPeriod"/>
            </a:pPr>
            <a:r>
              <a:rPr lang="en-GB" sz="1700">
                <a:latin typeface="Lato"/>
                <a:ea typeface="Lato"/>
                <a:cs typeface="Lato"/>
                <a:sym typeface="Lato"/>
              </a:rPr>
              <a:t>We delete the photos and audio uploaded immediately after the analytics and we do not store them thereby ensuring privacy. </a:t>
            </a:r>
            <a:endParaRPr sz="1700">
              <a:latin typeface="Lato"/>
              <a:ea typeface="Lato"/>
              <a:cs typeface="Lato"/>
              <a:sym typeface="Lato"/>
            </a:endParaRPr>
          </a:p>
          <a:p>
            <a:pPr marL="0" lvl="0" indent="0" algn="l" rtl="0">
              <a:spcBef>
                <a:spcPts val="0"/>
              </a:spcBef>
              <a:spcAft>
                <a:spcPts val="0"/>
              </a:spcAft>
              <a:buNone/>
            </a:pPr>
            <a:endParaRPr sz="1700">
              <a:latin typeface="Lato"/>
              <a:ea typeface="Lato"/>
              <a:cs typeface="Lato"/>
              <a:sym typeface="Lato"/>
            </a:endParaRPr>
          </a:p>
          <a:p>
            <a:pPr marL="457200" lvl="0" indent="-317500" algn="l" rtl="0">
              <a:spcBef>
                <a:spcPts val="0"/>
              </a:spcBef>
              <a:spcAft>
                <a:spcPts val="0"/>
              </a:spcAft>
              <a:buSzPts val="1400"/>
              <a:buFont typeface="Lato"/>
              <a:buAutoNum type="arabicPeriod"/>
            </a:pPr>
            <a:r>
              <a:rPr lang="en-GB" sz="1700">
                <a:latin typeface="Lato"/>
                <a:ea typeface="Lato"/>
                <a:cs typeface="Lato"/>
                <a:sym typeface="Lato"/>
              </a:rPr>
              <a:t>This deletion frees us from memory requirements too</a:t>
            </a:r>
            <a:r>
              <a:rPr lang="en-GB">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3"/>
          <p:cNvSpPr txBox="1">
            <a:spLocks noGrp="1"/>
          </p:cNvSpPr>
          <p:nvPr>
            <p:ph type="title"/>
          </p:nvPr>
        </p:nvSpPr>
        <p:spPr>
          <a:xfrm>
            <a:off x="847825" y="5893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Salient Features :</a:t>
            </a:r>
            <a:endParaRPr/>
          </a:p>
        </p:txBody>
      </p:sp>
      <p:sp>
        <p:nvSpPr>
          <p:cNvPr id="341" name="Google Shape;341;p33"/>
          <p:cNvSpPr txBox="1">
            <a:spLocks noGrp="1"/>
          </p:cNvSpPr>
          <p:nvPr>
            <p:ph type="body" idx="1"/>
          </p:nvPr>
        </p:nvSpPr>
        <p:spPr>
          <a:xfrm>
            <a:off x="606575" y="1279325"/>
            <a:ext cx="8295000" cy="1772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666666"/>
              </a:buClr>
              <a:buSzPts val="2400"/>
              <a:buChar char="●"/>
            </a:pPr>
            <a:r>
              <a:rPr lang="en-GB" sz="2400">
                <a:solidFill>
                  <a:srgbClr val="666666"/>
                </a:solidFill>
              </a:rPr>
              <a:t>Highly </a:t>
            </a:r>
            <a:r>
              <a:rPr lang="en-GB" sz="2400" b="1">
                <a:solidFill>
                  <a:schemeClr val="dk1"/>
                </a:solidFill>
              </a:rPr>
              <a:t>Robust </a:t>
            </a:r>
            <a:r>
              <a:rPr lang="en-GB" sz="2400">
                <a:solidFill>
                  <a:srgbClr val="666666"/>
                </a:solidFill>
              </a:rPr>
              <a:t>, can process all inputs with relative ease .</a:t>
            </a:r>
            <a:endParaRPr sz="2400">
              <a:solidFill>
                <a:srgbClr val="666666"/>
              </a:solidFill>
            </a:endParaRPr>
          </a:p>
          <a:p>
            <a:pPr marL="457200" lvl="0" indent="-381000" algn="l" rtl="0">
              <a:spcBef>
                <a:spcPts val="0"/>
              </a:spcBef>
              <a:spcAft>
                <a:spcPts val="0"/>
              </a:spcAft>
              <a:buClr>
                <a:srgbClr val="666666"/>
              </a:buClr>
              <a:buSzPts val="2400"/>
              <a:buChar char="●"/>
            </a:pPr>
            <a:r>
              <a:rPr lang="en-GB" sz="2400">
                <a:solidFill>
                  <a:srgbClr val="666666"/>
                </a:solidFill>
              </a:rPr>
              <a:t>The entire ecosystem is </a:t>
            </a:r>
            <a:r>
              <a:rPr lang="en-GB" sz="2400" b="1">
                <a:solidFill>
                  <a:schemeClr val="dk1"/>
                </a:solidFill>
              </a:rPr>
              <a:t>Plug-and-Play</a:t>
            </a:r>
            <a:r>
              <a:rPr lang="en-GB" sz="2400">
                <a:solidFill>
                  <a:srgbClr val="666666"/>
                </a:solidFill>
              </a:rPr>
              <a:t> , hence the user experience and ease of adoption is quite high .</a:t>
            </a:r>
            <a:endParaRPr sz="2400">
              <a:solidFill>
                <a:srgbClr val="666666"/>
              </a:solidFill>
            </a:endParaRPr>
          </a:p>
          <a:p>
            <a:pPr marL="457200" lvl="0" indent="-381000" algn="l" rtl="0">
              <a:spcBef>
                <a:spcPts val="0"/>
              </a:spcBef>
              <a:spcAft>
                <a:spcPts val="0"/>
              </a:spcAft>
              <a:buClr>
                <a:srgbClr val="666666"/>
              </a:buClr>
              <a:buSzPts val="2400"/>
              <a:buChar char="●"/>
            </a:pPr>
            <a:r>
              <a:rPr lang="en-GB" sz="2400">
                <a:solidFill>
                  <a:srgbClr val="666666"/>
                </a:solidFill>
              </a:rPr>
              <a:t>Highly </a:t>
            </a:r>
            <a:r>
              <a:rPr lang="en-GB" sz="2400" b="1">
                <a:solidFill>
                  <a:schemeClr val="dk1"/>
                </a:solidFill>
              </a:rPr>
              <a:t>accurate</a:t>
            </a:r>
            <a:r>
              <a:rPr lang="en-GB" sz="2400">
                <a:solidFill>
                  <a:schemeClr val="dk1"/>
                </a:solidFill>
              </a:rPr>
              <a:t> </a:t>
            </a:r>
            <a:r>
              <a:rPr lang="en-GB" sz="2400">
                <a:solidFill>
                  <a:srgbClr val="666666"/>
                </a:solidFill>
              </a:rPr>
              <a:t>Diagnosis .(97%)</a:t>
            </a:r>
            <a:endParaRPr sz="2400">
              <a:solidFill>
                <a:srgbClr val="666666"/>
              </a:solidFill>
            </a:endParaRPr>
          </a:p>
          <a:p>
            <a:pPr marL="457200" lvl="0" indent="-381000" algn="l" rtl="0">
              <a:spcBef>
                <a:spcPts val="0"/>
              </a:spcBef>
              <a:spcAft>
                <a:spcPts val="0"/>
              </a:spcAft>
              <a:buClr>
                <a:srgbClr val="666666"/>
              </a:buClr>
              <a:buSzPts val="2400"/>
              <a:buChar char="●"/>
            </a:pPr>
            <a:r>
              <a:rPr lang="en-GB" sz="2400" b="1">
                <a:solidFill>
                  <a:schemeClr val="dk1"/>
                </a:solidFill>
              </a:rPr>
              <a:t>Scalable </a:t>
            </a:r>
            <a:r>
              <a:rPr lang="en-GB" sz="2400">
                <a:solidFill>
                  <a:srgbClr val="666666"/>
                </a:solidFill>
              </a:rPr>
              <a:t>as the entire system can be made to run on the cloud , and results are obtained in a quick manner .</a:t>
            </a:r>
            <a:endParaRPr sz="2400">
              <a:solidFill>
                <a:srgbClr val="666666"/>
              </a:solidFill>
            </a:endParaRPr>
          </a:p>
          <a:p>
            <a:pPr marL="0" lvl="0" indent="0" algn="l" rtl="0">
              <a:spcBef>
                <a:spcPts val="1600"/>
              </a:spcBef>
              <a:spcAft>
                <a:spcPts val="0"/>
              </a:spcAft>
              <a:buNone/>
            </a:pPr>
            <a:endParaRPr sz="2400">
              <a:solidFill>
                <a:srgbClr val="666666"/>
              </a:solidFill>
            </a:endParaRPr>
          </a:p>
          <a:p>
            <a:pPr marL="457200" lvl="0" indent="0" algn="l" rtl="0">
              <a:spcBef>
                <a:spcPts val="1600"/>
              </a:spcBef>
              <a:spcAft>
                <a:spcPts val="0"/>
              </a:spcAft>
              <a:buNone/>
            </a:pPr>
            <a:endParaRPr sz="2400">
              <a:solidFill>
                <a:srgbClr val="666666"/>
              </a:solidFill>
            </a:endParaRPr>
          </a:p>
          <a:p>
            <a:pPr marL="457200" lvl="0" indent="0" algn="l" rtl="0">
              <a:spcBef>
                <a:spcPts val="1600"/>
              </a:spcBef>
              <a:spcAft>
                <a:spcPts val="1600"/>
              </a:spcAft>
              <a:buNone/>
            </a:pPr>
            <a:endParaRPr sz="2400">
              <a:solidFill>
                <a:srgbClr val="666666"/>
              </a:solidFill>
            </a:endParaRPr>
          </a:p>
        </p:txBody>
      </p:sp>
      <p:pic>
        <p:nvPicPr>
          <p:cNvPr id="342" name="Google Shape;342;p33"/>
          <p:cNvPicPr preferRelativeResize="0"/>
          <p:nvPr/>
        </p:nvPicPr>
        <p:blipFill rotWithShape="1">
          <a:blip r:embed="rId3">
            <a:alphaModFix/>
          </a:blip>
          <a:srcRect t="57600" b="25269"/>
          <a:stretch/>
        </p:blipFill>
        <p:spPr>
          <a:xfrm>
            <a:off x="0" y="3954278"/>
            <a:ext cx="9144004" cy="1189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800" dirty="0">
                <a:solidFill>
                  <a:srgbClr val="000000"/>
                </a:solidFill>
              </a:rPr>
              <a:t>It’s more meaningful engagement, now! </a:t>
            </a:r>
            <a:endParaRPr sz="4800"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7650" y="609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Propose </a:t>
            </a:r>
            <a:endParaRPr/>
          </a:p>
        </p:txBody>
      </p:sp>
      <p:sp>
        <p:nvSpPr>
          <p:cNvPr id="192" name="Google Shape;192;p20"/>
          <p:cNvSpPr txBox="1">
            <a:spLocks noGrp="1"/>
          </p:cNvSpPr>
          <p:nvPr>
            <p:ph type="body" idx="1"/>
          </p:nvPr>
        </p:nvSpPr>
        <p:spPr>
          <a:xfrm>
            <a:off x="1847710" y="3345950"/>
            <a:ext cx="5947800" cy="105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a:solidFill>
                  <a:srgbClr val="434343"/>
                </a:solidFill>
              </a:rPr>
              <a:t>.</a:t>
            </a:r>
            <a:endParaRPr sz="1100"/>
          </a:p>
        </p:txBody>
      </p:sp>
      <p:sp>
        <p:nvSpPr>
          <p:cNvPr id="193" name="Google Shape;193;p20"/>
          <p:cNvSpPr txBox="1"/>
          <p:nvPr/>
        </p:nvSpPr>
        <p:spPr>
          <a:xfrm>
            <a:off x="512825" y="1362980"/>
            <a:ext cx="7688700" cy="11067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Lato"/>
              <a:buChar char="●"/>
            </a:pPr>
            <a:r>
              <a:rPr lang="en-GB" sz="1700" b="1" dirty="0">
                <a:latin typeface="Lato"/>
                <a:ea typeface="Lato"/>
                <a:cs typeface="Lato"/>
                <a:sym typeface="Lato"/>
              </a:rPr>
              <a:t>An Efficient and User Friendly way to monitor employee satisfaction and participation levels in the projects!</a:t>
            </a:r>
            <a:endParaRPr sz="1700" b="1" dirty="0">
              <a:latin typeface="Lato"/>
              <a:ea typeface="Lato"/>
              <a:cs typeface="Lato"/>
              <a:sym typeface="Lato"/>
            </a:endParaRPr>
          </a:p>
          <a:p>
            <a:pPr marL="457200" lvl="0" indent="-336550" algn="l" rtl="0">
              <a:spcBef>
                <a:spcPts val="0"/>
              </a:spcBef>
              <a:spcAft>
                <a:spcPts val="0"/>
              </a:spcAft>
              <a:buClr>
                <a:schemeClr val="dk1"/>
              </a:buClr>
              <a:buSzPts val="1700"/>
              <a:buFont typeface="Lato"/>
              <a:buChar char="●"/>
            </a:pPr>
            <a:r>
              <a:rPr lang="en-GB" sz="1700" b="1" dirty="0">
                <a:latin typeface="Lato"/>
                <a:ea typeface="Lato"/>
                <a:cs typeface="Lato"/>
                <a:sym typeface="Lato"/>
              </a:rPr>
              <a:t>We seek to identify and boost morale of passive employees by collecting  information in an unobtrusive manner. </a:t>
            </a:r>
          </a:p>
          <a:p>
            <a:pPr marL="457200" lvl="0" indent="-336550" algn="l" rtl="0">
              <a:spcBef>
                <a:spcPts val="0"/>
              </a:spcBef>
              <a:spcAft>
                <a:spcPts val="0"/>
              </a:spcAft>
              <a:buClr>
                <a:schemeClr val="dk1"/>
              </a:buClr>
              <a:buSzPts val="1700"/>
              <a:buFont typeface="Lato"/>
              <a:buChar char="●"/>
            </a:pPr>
            <a:r>
              <a:rPr lang="en-IN" sz="1700" b="1" dirty="0">
                <a:latin typeface="Lato"/>
                <a:ea typeface="Lato"/>
                <a:cs typeface="Lato"/>
                <a:sym typeface="Lato"/>
              </a:rPr>
              <a:t> This will help in understanding each employee! AI </a:t>
            </a:r>
            <a:r>
              <a:rPr lang="en-IN" sz="1700" b="1" dirty="0" err="1">
                <a:latin typeface="Lato"/>
                <a:ea typeface="Lato"/>
                <a:cs typeface="Lato"/>
                <a:sym typeface="Lato"/>
              </a:rPr>
              <a:t>helpz</a:t>
            </a:r>
            <a:r>
              <a:rPr lang="en-IN" sz="1700" b="1" dirty="0">
                <a:latin typeface="Lato"/>
                <a:ea typeface="Lato"/>
                <a:cs typeface="Lato"/>
                <a:sym typeface="Lato"/>
              </a:rPr>
              <a:t>. </a:t>
            </a:r>
            <a:endParaRPr sz="1700" b="1" dirty="0">
              <a:latin typeface="Lato"/>
              <a:ea typeface="Lato"/>
              <a:cs typeface="Lato"/>
              <a:sym typeface="Lato"/>
            </a:endParaRPr>
          </a:p>
          <a:p>
            <a:pPr marL="457200" lvl="0" indent="0" algn="l" rtl="0">
              <a:spcBef>
                <a:spcPts val="0"/>
              </a:spcBef>
              <a:spcAft>
                <a:spcPts val="0"/>
              </a:spcAft>
              <a:buNone/>
            </a:pPr>
            <a:endParaRPr sz="1700" dirty="0">
              <a:latin typeface="Lato"/>
              <a:ea typeface="Lato"/>
              <a:cs typeface="Lato"/>
              <a:sym typeface="Lato"/>
            </a:endParaRPr>
          </a:p>
        </p:txBody>
      </p:sp>
      <p:pic>
        <p:nvPicPr>
          <p:cNvPr id="194" name="Google Shape;194;p20"/>
          <p:cNvPicPr preferRelativeResize="0"/>
          <p:nvPr/>
        </p:nvPicPr>
        <p:blipFill rotWithShape="1">
          <a:blip r:embed="rId3">
            <a:alphaModFix/>
          </a:blip>
          <a:srcRect b="17877"/>
          <a:stretch/>
        </p:blipFill>
        <p:spPr>
          <a:xfrm>
            <a:off x="2438148" y="3072950"/>
            <a:ext cx="4140924" cy="184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1"/>
          <p:cNvSpPr txBox="1">
            <a:spLocks noGrp="1"/>
          </p:cNvSpPr>
          <p:nvPr>
            <p:ph type="title"/>
          </p:nvPr>
        </p:nvSpPr>
        <p:spPr>
          <a:xfrm>
            <a:off x="603975" y="911375"/>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7200"/>
              <a:t>How Do We plan to achieve this ?</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3"/>
        <p:cNvGrpSpPr/>
        <p:nvPr/>
      </p:nvGrpSpPr>
      <p:grpSpPr>
        <a:xfrm>
          <a:off x="0" y="0"/>
          <a:ext cx="0" cy="0"/>
          <a:chOff x="0" y="0"/>
          <a:chExt cx="0" cy="0"/>
        </a:xfrm>
      </p:grpSpPr>
      <p:sp>
        <p:nvSpPr>
          <p:cNvPr id="204" name="Google Shape;204;p22"/>
          <p:cNvSpPr/>
          <p:nvPr/>
        </p:nvSpPr>
        <p:spPr>
          <a:xfrm>
            <a:off x="7920900" y="0"/>
            <a:ext cx="1223100" cy="517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22"/>
          <p:cNvPicPr preferRelativeResize="0"/>
          <p:nvPr/>
        </p:nvPicPr>
        <p:blipFill rotWithShape="1">
          <a:blip r:embed="rId3">
            <a:alphaModFix/>
          </a:blip>
          <a:srcRect b="17877"/>
          <a:stretch/>
        </p:blipFill>
        <p:spPr>
          <a:xfrm>
            <a:off x="2119313" y="2527650"/>
            <a:ext cx="4905375" cy="2190225"/>
          </a:xfrm>
          <a:prstGeom prst="rect">
            <a:avLst/>
          </a:prstGeom>
          <a:noFill/>
          <a:ln>
            <a:noFill/>
          </a:ln>
        </p:spPr>
      </p:pic>
      <p:sp>
        <p:nvSpPr>
          <p:cNvPr id="206" name="Google Shape;206;p22"/>
          <p:cNvSpPr txBox="1">
            <a:spLocks noGrp="1"/>
          </p:cNvSpPr>
          <p:nvPr>
            <p:ph type="title" idx="4294967295"/>
          </p:nvPr>
        </p:nvSpPr>
        <p:spPr>
          <a:xfrm>
            <a:off x="1265025" y="517500"/>
            <a:ext cx="7089300" cy="18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800" dirty="0">
                <a:solidFill>
                  <a:srgbClr val="FFFFFF"/>
                </a:solidFill>
              </a:rPr>
              <a:t>Employee-Emotion Based Job Satisfaction Levels  Prediction</a:t>
            </a:r>
            <a:endParaRPr sz="4800" dirty="0"/>
          </a:p>
        </p:txBody>
      </p:sp>
      <p:cxnSp>
        <p:nvCxnSpPr>
          <p:cNvPr id="207" name="Google Shape;207;p22"/>
          <p:cNvCxnSpPr/>
          <p:nvPr/>
        </p:nvCxnSpPr>
        <p:spPr>
          <a:xfrm>
            <a:off x="1034700" y="632900"/>
            <a:ext cx="861900" cy="0"/>
          </a:xfrm>
          <a:prstGeom prst="straightConnector1">
            <a:avLst/>
          </a:prstGeom>
          <a:noFill/>
          <a:ln w="38100" cap="flat" cmpd="sng">
            <a:solidFill>
              <a:srgbClr val="FFFFFF"/>
            </a:solidFill>
            <a:prstDash val="solid"/>
            <a:round/>
            <a:headEnd type="none" w="med" len="med"/>
            <a:tailEnd type="none" w="med" len="med"/>
          </a:ln>
        </p:spPr>
      </p:cxnSp>
      <p:sp>
        <p:nvSpPr>
          <p:cNvPr id="208" name="Google Shape;208;p22"/>
          <p:cNvSpPr/>
          <p:nvPr/>
        </p:nvSpPr>
        <p:spPr>
          <a:xfrm>
            <a:off x="1181100" y="708725"/>
            <a:ext cx="569100" cy="5799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300" b="1">
                <a:latin typeface="Lato"/>
                <a:ea typeface="Lato"/>
                <a:cs typeface="Lato"/>
                <a:sym typeface="Lato"/>
              </a:rPr>
              <a:t>1</a:t>
            </a:r>
            <a:endParaRPr sz="2300" b="1">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212"/>
        <p:cNvGrpSpPr/>
        <p:nvPr/>
      </p:nvGrpSpPr>
      <p:grpSpPr>
        <a:xfrm>
          <a:off x="0" y="0"/>
          <a:ext cx="0" cy="0"/>
          <a:chOff x="0" y="0"/>
          <a:chExt cx="0" cy="0"/>
        </a:xfrm>
      </p:grpSpPr>
      <p:sp>
        <p:nvSpPr>
          <p:cNvPr id="213" name="Google Shape;213;p23"/>
          <p:cNvSpPr/>
          <p:nvPr/>
        </p:nvSpPr>
        <p:spPr>
          <a:xfrm>
            <a:off x="7920900" y="0"/>
            <a:ext cx="1223100" cy="5175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txBox="1">
            <a:spLocks noGrp="1"/>
          </p:cNvSpPr>
          <p:nvPr>
            <p:ph type="title" idx="4294967295"/>
          </p:nvPr>
        </p:nvSpPr>
        <p:spPr>
          <a:xfrm>
            <a:off x="1254300" y="632900"/>
            <a:ext cx="7089300" cy="18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800" dirty="0">
                <a:solidFill>
                  <a:srgbClr val="FFFFFF"/>
                </a:solidFill>
              </a:rPr>
              <a:t>Passive Employee Engagement identification using Audio Processing – The Meeting Suite</a:t>
            </a:r>
            <a:endParaRPr sz="4800" dirty="0"/>
          </a:p>
        </p:txBody>
      </p:sp>
      <p:cxnSp>
        <p:nvCxnSpPr>
          <p:cNvPr id="215" name="Google Shape;215;p23"/>
          <p:cNvCxnSpPr/>
          <p:nvPr/>
        </p:nvCxnSpPr>
        <p:spPr>
          <a:xfrm>
            <a:off x="1034700" y="632900"/>
            <a:ext cx="861900" cy="0"/>
          </a:xfrm>
          <a:prstGeom prst="straightConnector1">
            <a:avLst/>
          </a:prstGeom>
          <a:noFill/>
          <a:ln w="38100" cap="flat" cmpd="sng">
            <a:solidFill>
              <a:srgbClr val="FFFFFF"/>
            </a:solidFill>
            <a:prstDash val="solid"/>
            <a:round/>
            <a:headEnd type="none" w="med" len="med"/>
            <a:tailEnd type="none" w="med" len="med"/>
          </a:ln>
        </p:spPr>
      </p:cxnSp>
      <p:sp>
        <p:nvSpPr>
          <p:cNvPr id="216" name="Google Shape;216;p23"/>
          <p:cNvSpPr/>
          <p:nvPr/>
        </p:nvSpPr>
        <p:spPr>
          <a:xfrm>
            <a:off x="1181100" y="708725"/>
            <a:ext cx="569100" cy="579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b="1">
                <a:solidFill>
                  <a:srgbClr val="4A86E8"/>
                </a:solidFill>
                <a:latin typeface="Lato"/>
                <a:ea typeface="Lato"/>
                <a:cs typeface="Lato"/>
                <a:sym typeface="Lato"/>
              </a:rPr>
              <a:t>2</a:t>
            </a:r>
            <a:endParaRPr sz="2300" b="1">
              <a:solidFill>
                <a:srgbClr val="4A86E8"/>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771450" y="364475"/>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t>Project objective</a:t>
            </a:r>
            <a:endParaRPr sz="2600"/>
          </a:p>
        </p:txBody>
      </p:sp>
      <p:sp>
        <p:nvSpPr>
          <p:cNvPr id="222" name="Google Shape;222;p24"/>
          <p:cNvSpPr txBox="1">
            <a:spLocks noGrp="1"/>
          </p:cNvSpPr>
          <p:nvPr>
            <p:ph type="body" idx="4294967295"/>
          </p:nvPr>
        </p:nvSpPr>
        <p:spPr>
          <a:xfrm>
            <a:off x="771450" y="1486375"/>
            <a:ext cx="7601100" cy="30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rgbClr val="FFFFFF"/>
                </a:solidFill>
              </a:rPr>
              <a:t>A Solution for ALL that revolutionizes the Corporate Ecosystem . </a:t>
            </a:r>
            <a:endParaRPr sz="2000" dirty="0">
              <a:solidFill>
                <a:srgbClr val="FFFFFF"/>
              </a:solidFill>
            </a:endParaRPr>
          </a:p>
          <a:p>
            <a:pPr marL="0" lvl="0" indent="0" algn="l" rtl="0">
              <a:spcBef>
                <a:spcPts val="1600"/>
              </a:spcBef>
              <a:spcAft>
                <a:spcPts val="0"/>
              </a:spcAft>
              <a:buNone/>
            </a:pPr>
            <a:r>
              <a:rPr lang="en-GB" sz="2000" dirty="0">
                <a:solidFill>
                  <a:srgbClr val="FFFFFF"/>
                </a:solidFill>
              </a:rPr>
              <a:t>We aim at overcoming the pitfalls of the human errors prevalent among all the employee engagement systems all over the world.</a:t>
            </a:r>
            <a:endParaRPr sz="2000" dirty="0">
              <a:solidFill>
                <a:srgbClr val="FFFFFF"/>
              </a:solidFill>
            </a:endParaRPr>
          </a:p>
          <a:p>
            <a:pPr marL="0" lvl="0" indent="0" algn="l" rtl="0">
              <a:spcBef>
                <a:spcPts val="1600"/>
              </a:spcBef>
              <a:spcAft>
                <a:spcPts val="1600"/>
              </a:spcAft>
              <a:buNone/>
            </a:pPr>
            <a:r>
              <a:rPr lang="en-GB" sz="2000" dirty="0">
                <a:solidFill>
                  <a:srgbClr val="FFFFFF"/>
                </a:solidFill>
              </a:rPr>
              <a:t>We propose to build a fully automated, AI based system overcoming the challenges in the present systems. </a:t>
            </a:r>
            <a:r>
              <a:rPr lang="en-GB" sz="2000" b="1" dirty="0">
                <a:solidFill>
                  <a:schemeClr val="accent3"/>
                </a:solidFill>
              </a:rPr>
              <a:t>n </a:t>
            </a:r>
            <a:endParaRPr sz="2000" dirty="0">
              <a:solidFill>
                <a:srgbClr val="FFFFFF"/>
              </a:solidFill>
            </a:endParaRPr>
          </a:p>
        </p:txBody>
      </p:sp>
      <p:sp>
        <p:nvSpPr>
          <p:cNvPr id="223" name="Google Shape;223;p24"/>
          <p:cNvSpPr/>
          <p:nvPr/>
        </p:nvSpPr>
        <p:spPr>
          <a:xfrm>
            <a:off x="7920900" y="0"/>
            <a:ext cx="1223100" cy="517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779700" y="322800"/>
            <a:ext cx="7688400" cy="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t>Proposed solution</a:t>
            </a:r>
            <a:endParaRPr sz="2600"/>
          </a:p>
        </p:txBody>
      </p:sp>
      <p:sp>
        <p:nvSpPr>
          <p:cNvPr id="229" name="Google Shape;229;p25"/>
          <p:cNvSpPr txBox="1">
            <a:spLocks noGrp="1"/>
          </p:cNvSpPr>
          <p:nvPr>
            <p:ph type="body" idx="4294967295"/>
          </p:nvPr>
        </p:nvSpPr>
        <p:spPr>
          <a:xfrm>
            <a:off x="727800" y="1311100"/>
            <a:ext cx="7944600" cy="26205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rgbClr val="FFFFFF"/>
              </a:buClr>
              <a:buSzPts val="2300"/>
              <a:buChar char="●"/>
            </a:pPr>
            <a:r>
              <a:rPr lang="en-GB" sz="2300" dirty="0">
                <a:solidFill>
                  <a:srgbClr val="FFFFFF"/>
                </a:solidFill>
              </a:rPr>
              <a:t>The concept behind the system is to actively monitor the employee’s emotion levels (Directly </a:t>
            </a:r>
            <a:r>
              <a:rPr lang="en-GB" sz="2300" dirty="0" err="1">
                <a:solidFill>
                  <a:srgbClr val="FFFFFF"/>
                </a:solidFill>
              </a:rPr>
              <a:t>Propotional</a:t>
            </a:r>
            <a:r>
              <a:rPr lang="en-GB" sz="2300" dirty="0">
                <a:solidFill>
                  <a:srgbClr val="FFFFFF"/>
                </a:solidFill>
              </a:rPr>
              <a:t> to the job satisfaction), using a camera, during the login time . The emotion can then be analysed to provide further insights regarding his morale . (Happy, Sad, Neutral etc.)</a:t>
            </a:r>
            <a:endParaRPr sz="2300" dirty="0">
              <a:solidFill>
                <a:srgbClr val="FFFFFF"/>
              </a:solidFill>
            </a:endParaRPr>
          </a:p>
          <a:p>
            <a:pPr marL="457200" lvl="0" indent="-374650" algn="l" rtl="0">
              <a:spcBef>
                <a:spcPts val="0"/>
              </a:spcBef>
              <a:spcAft>
                <a:spcPts val="0"/>
              </a:spcAft>
              <a:buClr>
                <a:srgbClr val="FFFFFF"/>
              </a:buClr>
              <a:buSzPts val="2300"/>
              <a:buChar char="●"/>
            </a:pPr>
            <a:r>
              <a:rPr lang="en-GB" sz="2300" dirty="0">
                <a:solidFill>
                  <a:srgbClr val="FFFFFF"/>
                </a:solidFill>
              </a:rPr>
              <a:t>The desired result is achieved using a combination of </a:t>
            </a:r>
            <a:r>
              <a:rPr lang="en-GB" sz="2300" b="1" dirty="0">
                <a:solidFill>
                  <a:schemeClr val="accent3"/>
                </a:solidFill>
              </a:rPr>
              <a:t>Image Processing Techniques</a:t>
            </a:r>
            <a:r>
              <a:rPr lang="en-GB" sz="2300" dirty="0">
                <a:solidFill>
                  <a:srgbClr val="FFFFFF"/>
                </a:solidFill>
              </a:rPr>
              <a:t> and </a:t>
            </a:r>
            <a:r>
              <a:rPr lang="en-GB" sz="2300" dirty="0">
                <a:solidFill>
                  <a:schemeClr val="accent3"/>
                </a:solidFill>
              </a:rPr>
              <a:t>Deep Learning</a:t>
            </a:r>
            <a:r>
              <a:rPr lang="en-GB" sz="2300" dirty="0">
                <a:solidFill>
                  <a:srgbClr val="FFFFFF"/>
                </a:solidFill>
              </a:rPr>
              <a:t> Interfaces .</a:t>
            </a:r>
            <a:endParaRPr sz="2300" dirty="0">
              <a:solidFill>
                <a:srgbClr val="FFFFFF"/>
              </a:solidFill>
            </a:endParaRPr>
          </a:p>
          <a:p>
            <a:pPr marL="457200" lvl="0" indent="-374650" algn="l" rtl="0">
              <a:spcBef>
                <a:spcPts val="0"/>
              </a:spcBef>
              <a:spcAft>
                <a:spcPts val="0"/>
              </a:spcAft>
              <a:buClr>
                <a:srgbClr val="FFFFFF"/>
              </a:buClr>
              <a:buSzPts val="2300"/>
              <a:buChar char="●"/>
            </a:pPr>
            <a:r>
              <a:rPr lang="en-GB" sz="2300" dirty="0">
                <a:solidFill>
                  <a:srgbClr val="FFFFFF"/>
                </a:solidFill>
              </a:rPr>
              <a:t>The system achieves </a:t>
            </a:r>
            <a:r>
              <a:rPr lang="en-GB" sz="2300" b="1" dirty="0">
                <a:solidFill>
                  <a:schemeClr val="accent3"/>
                </a:solidFill>
              </a:rPr>
              <a:t>high accuracy</a:t>
            </a:r>
            <a:r>
              <a:rPr lang="en-GB" sz="2300" dirty="0">
                <a:solidFill>
                  <a:srgbClr val="FFFFFF"/>
                </a:solidFill>
              </a:rPr>
              <a:t> within the given time .</a:t>
            </a:r>
            <a:endParaRPr sz="2300" dirty="0">
              <a:solidFill>
                <a:srgbClr val="FFFFFF"/>
              </a:solidFill>
            </a:endParaRPr>
          </a:p>
        </p:txBody>
      </p:sp>
      <p:sp>
        <p:nvSpPr>
          <p:cNvPr id="230" name="Google Shape;230;p25"/>
          <p:cNvSpPr/>
          <p:nvPr/>
        </p:nvSpPr>
        <p:spPr>
          <a:xfrm>
            <a:off x="202350" y="364475"/>
            <a:ext cx="569100" cy="5799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300" b="1">
                <a:latin typeface="Lato"/>
                <a:ea typeface="Lato"/>
                <a:cs typeface="Lato"/>
                <a:sym typeface="Lato"/>
              </a:rPr>
              <a:t>1</a:t>
            </a:r>
            <a:endParaRPr sz="2300" b="1">
              <a:latin typeface="Lato"/>
              <a:ea typeface="Lato"/>
              <a:cs typeface="Lato"/>
              <a:sym typeface="Lato"/>
            </a:endParaRPr>
          </a:p>
        </p:txBody>
      </p:sp>
      <p:sp>
        <p:nvSpPr>
          <p:cNvPr id="231" name="Google Shape;231;p25"/>
          <p:cNvSpPr/>
          <p:nvPr/>
        </p:nvSpPr>
        <p:spPr>
          <a:xfrm>
            <a:off x="7920900" y="0"/>
            <a:ext cx="1223100" cy="517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5"/>
        <p:cNvGrpSpPr/>
        <p:nvPr/>
      </p:nvGrpSpPr>
      <p:grpSpPr>
        <a:xfrm>
          <a:off x="0" y="0"/>
          <a:ext cx="0" cy="0"/>
          <a:chOff x="0" y="0"/>
          <a:chExt cx="0" cy="0"/>
        </a:xfrm>
      </p:grpSpPr>
      <p:sp>
        <p:nvSpPr>
          <p:cNvPr id="236" name="Google Shape;236;p26"/>
          <p:cNvSpPr txBox="1">
            <a:spLocks noGrp="1"/>
          </p:cNvSpPr>
          <p:nvPr>
            <p:ph type="title"/>
          </p:nvPr>
        </p:nvSpPr>
        <p:spPr>
          <a:xfrm>
            <a:off x="779700" y="322800"/>
            <a:ext cx="7688400" cy="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t>Technical Description</a:t>
            </a:r>
            <a:endParaRPr sz="2600"/>
          </a:p>
        </p:txBody>
      </p:sp>
      <p:sp>
        <p:nvSpPr>
          <p:cNvPr id="237" name="Google Shape;237;p26"/>
          <p:cNvSpPr txBox="1">
            <a:spLocks noGrp="1"/>
          </p:cNvSpPr>
          <p:nvPr>
            <p:ph type="body" idx="4294967295"/>
          </p:nvPr>
        </p:nvSpPr>
        <p:spPr>
          <a:xfrm>
            <a:off x="779700" y="1222025"/>
            <a:ext cx="7944600" cy="37407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rgbClr val="FFFFFF"/>
              </a:buClr>
              <a:buSzPts val="2100"/>
              <a:buChar char="●"/>
            </a:pPr>
            <a:r>
              <a:rPr lang="en-GB" sz="2100" dirty="0">
                <a:solidFill>
                  <a:srgbClr val="FFFFFF"/>
                </a:solidFill>
              </a:rPr>
              <a:t>We trained Inception V3, a Transfer learning based deep neural network which is capable of </a:t>
            </a:r>
            <a:endParaRPr sz="2100" dirty="0">
              <a:solidFill>
                <a:srgbClr val="FFFFFF"/>
              </a:solidFill>
            </a:endParaRPr>
          </a:p>
          <a:p>
            <a:pPr marL="914400" lvl="1" indent="-361950" algn="l" rtl="0">
              <a:spcBef>
                <a:spcPts val="0"/>
              </a:spcBef>
              <a:spcAft>
                <a:spcPts val="0"/>
              </a:spcAft>
              <a:buClr>
                <a:srgbClr val="FFFFFF"/>
              </a:buClr>
              <a:buSzPts val="2100"/>
              <a:buChar char="○"/>
            </a:pPr>
            <a:r>
              <a:rPr lang="en-GB" sz="2100" dirty="0">
                <a:solidFill>
                  <a:srgbClr val="FFFFFF"/>
                </a:solidFill>
              </a:rPr>
              <a:t>Classifying the emotions of given input into Sad/Neutral/Happy. This shall let us know how much satisfied the employees are. </a:t>
            </a:r>
            <a:endParaRPr sz="2100" dirty="0">
              <a:solidFill>
                <a:srgbClr val="FFFFFF"/>
              </a:solidFill>
            </a:endParaRPr>
          </a:p>
          <a:p>
            <a:pPr marL="914400" lvl="1" indent="-361950" algn="l" rtl="0">
              <a:spcBef>
                <a:spcPts val="0"/>
              </a:spcBef>
              <a:spcAft>
                <a:spcPts val="0"/>
              </a:spcAft>
              <a:buClr>
                <a:srgbClr val="FFFFFF"/>
              </a:buClr>
              <a:buSzPts val="2100"/>
              <a:buChar char="○"/>
            </a:pPr>
            <a:r>
              <a:rPr lang="en-GB" sz="2100" dirty="0">
                <a:solidFill>
                  <a:srgbClr val="FFFFFF"/>
                </a:solidFill>
              </a:rPr>
              <a:t>Estimate Age  ranging from 1-99 in the required intervals.</a:t>
            </a:r>
            <a:endParaRPr sz="2100" dirty="0">
              <a:solidFill>
                <a:srgbClr val="FFFFFF"/>
              </a:solidFill>
            </a:endParaRPr>
          </a:p>
          <a:p>
            <a:pPr marL="914400" lvl="1" indent="-361950" algn="l" rtl="0">
              <a:spcBef>
                <a:spcPts val="0"/>
              </a:spcBef>
              <a:spcAft>
                <a:spcPts val="0"/>
              </a:spcAft>
              <a:buClr>
                <a:srgbClr val="FFFFFF"/>
              </a:buClr>
              <a:buSzPts val="2100"/>
              <a:buChar char="○"/>
            </a:pPr>
            <a:r>
              <a:rPr lang="en-GB" sz="2100" dirty="0">
                <a:solidFill>
                  <a:srgbClr val="FFFFFF"/>
                </a:solidFill>
              </a:rPr>
              <a:t>Determine Gender whether its a male/female</a:t>
            </a:r>
            <a:endParaRPr sz="2100" dirty="0">
              <a:solidFill>
                <a:srgbClr val="FFFFFF"/>
              </a:solidFill>
            </a:endParaRPr>
          </a:p>
          <a:p>
            <a:pPr marL="457200" lvl="0" indent="-361950" algn="l" rtl="0">
              <a:spcBef>
                <a:spcPts val="0"/>
              </a:spcBef>
              <a:spcAft>
                <a:spcPts val="0"/>
              </a:spcAft>
              <a:buClr>
                <a:srgbClr val="FFFFFF"/>
              </a:buClr>
              <a:buSzPts val="2100"/>
              <a:buChar char="●"/>
            </a:pPr>
            <a:r>
              <a:rPr lang="en-GB" sz="2100" dirty="0">
                <a:solidFill>
                  <a:srgbClr val="FFFFFF"/>
                </a:solidFill>
              </a:rPr>
              <a:t>The output of the model is stored in non-relational database for further analysis</a:t>
            </a:r>
            <a:endParaRPr sz="2100" dirty="0">
              <a:solidFill>
                <a:srgbClr val="FFFFFF"/>
              </a:solidFill>
            </a:endParaRPr>
          </a:p>
          <a:p>
            <a:pPr marL="457200" lvl="0" indent="-361950" algn="l" rtl="0">
              <a:spcBef>
                <a:spcPts val="0"/>
              </a:spcBef>
              <a:spcAft>
                <a:spcPts val="0"/>
              </a:spcAft>
              <a:buClr>
                <a:srgbClr val="FFFFFF"/>
              </a:buClr>
              <a:buSzPts val="2100"/>
              <a:buChar char="●"/>
            </a:pPr>
            <a:r>
              <a:rPr lang="en-GB" sz="2100" dirty="0">
                <a:solidFill>
                  <a:srgbClr val="FFFFFF"/>
                </a:solidFill>
              </a:rPr>
              <a:t>System has 95% accuracy</a:t>
            </a:r>
            <a:endParaRPr sz="2100" dirty="0">
              <a:solidFill>
                <a:srgbClr val="FFFFFF"/>
              </a:solidFill>
            </a:endParaRPr>
          </a:p>
          <a:p>
            <a:pPr marL="0" lvl="0" indent="0" algn="l" rtl="0">
              <a:spcBef>
                <a:spcPts val="1600"/>
              </a:spcBef>
              <a:spcAft>
                <a:spcPts val="1600"/>
              </a:spcAft>
              <a:buNone/>
            </a:pPr>
            <a:endParaRPr sz="2300" dirty="0">
              <a:solidFill>
                <a:srgbClr val="FFFFFF"/>
              </a:solidFill>
            </a:endParaRPr>
          </a:p>
        </p:txBody>
      </p:sp>
      <p:sp>
        <p:nvSpPr>
          <p:cNvPr id="238" name="Google Shape;238;p26"/>
          <p:cNvSpPr/>
          <p:nvPr/>
        </p:nvSpPr>
        <p:spPr>
          <a:xfrm>
            <a:off x="202350" y="364475"/>
            <a:ext cx="569100" cy="5799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300" b="1">
                <a:latin typeface="Lato"/>
                <a:ea typeface="Lato"/>
                <a:cs typeface="Lato"/>
                <a:sym typeface="Lato"/>
              </a:rPr>
              <a:t>1</a:t>
            </a:r>
            <a:endParaRPr sz="2300" b="1">
              <a:latin typeface="Lato"/>
              <a:ea typeface="Lato"/>
              <a:cs typeface="Lato"/>
              <a:sym typeface="Lato"/>
            </a:endParaRPr>
          </a:p>
        </p:txBody>
      </p:sp>
      <p:sp>
        <p:nvSpPr>
          <p:cNvPr id="239" name="Google Shape;239;p26"/>
          <p:cNvSpPr/>
          <p:nvPr/>
        </p:nvSpPr>
        <p:spPr>
          <a:xfrm>
            <a:off x="7920900" y="0"/>
            <a:ext cx="1223100" cy="517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243"/>
        <p:cNvGrpSpPr/>
        <p:nvPr/>
      </p:nvGrpSpPr>
      <p:grpSpPr>
        <a:xfrm>
          <a:off x="0" y="0"/>
          <a:ext cx="0" cy="0"/>
          <a:chOff x="0" y="0"/>
          <a:chExt cx="0" cy="0"/>
        </a:xfrm>
      </p:grpSpPr>
      <p:sp>
        <p:nvSpPr>
          <p:cNvPr id="244" name="Google Shape;244;p27"/>
          <p:cNvSpPr txBox="1">
            <a:spLocks noGrp="1"/>
          </p:cNvSpPr>
          <p:nvPr>
            <p:ph type="title"/>
          </p:nvPr>
        </p:nvSpPr>
        <p:spPr>
          <a:xfrm>
            <a:off x="779700" y="322800"/>
            <a:ext cx="7688400" cy="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t>Proposed solution</a:t>
            </a:r>
            <a:endParaRPr sz="2600"/>
          </a:p>
        </p:txBody>
      </p:sp>
      <p:sp>
        <p:nvSpPr>
          <p:cNvPr id="245" name="Google Shape;245;p27"/>
          <p:cNvSpPr txBox="1">
            <a:spLocks noGrp="1"/>
          </p:cNvSpPr>
          <p:nvPr>
            <p:ph type="body" idx="4294967295"/>
          </p:nvPr>
        </p:nvSpPr>
        <p:spPr>
          <a:xfrm>
            <a:off x="727800" y="1311100"/>
            <a:ext cx="7944600" cy="26205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rgbClr val="FFFFFF"/>
              </a:buClr>
              <a:buSzPts val="2300"/>
              <a:buChar char="●"/>
            </a:pPr>
            <a:r>
              <a:rPr lang="en-GB" sz="2300" dirty="0">
                <a:solidFill>
                  <a:srgbClr val="FFFFFF"/>
                </a:solidFill>
              </a:rPr>
              <a:t>We have also built a system that is able to accurately detect and transcript dialogues from meetings using Audio Processing and AI Techniques. </a:t>
            </a:r>
            <a:endParaRPr sz="2300" dirty="0">
              <a:solidFill>
                <a:srgbClr val="FFFFFF"/>
              </a:solidFill>
            </a:endParaRPr>
          </a:p>
          <a:p>
            <a:pPr marL="457200" lvl="0" indent="-374650" algn="l" rtl="0">
              <a:spcBef>
                <a:spcPts val="0"/>
              </a:spcBef>
              <a:spcAft>
                <a:spcPts val="0"/>
              </a:spcAft>
              <a:buClr>
                <a:srgbClr val="FFFFFF"/>
              </a:buClr>
              <a:buSzPts val="2300"/>
              <a:buChar char="●"/>
            </a:pPr>
            <a:r>
              <a:rPr lang="en-GB" sz="2300" dirty="0">
                <a:solidFill>
                  <a:srgbClr val="FFFFFF"/>
                </a:solidFill>
              </a:rPr>
              <a:t>The system is able to associate voices with individuals with relative ease , The idea is to track all the employees engagement  in meetings over a period of time and to establish a clear pattern of disengagement. </a:t>
            </a:r>
            <a:endParaRPr sz="2300" dirty="0">
              <a:solidFill>
                <a:srgbClr val="FFFFFF"/>
              </a:solidFill>
            </a:endParaRPr>
          </a:p>
          <a:p>
            <a:pPr marL="457200" lvl="0" indent="-374650" algn="l" rtl="0">
              <a:spcBef>
                <a:spcPts val="0"/>
              </a:spcBef>
              <a:spcAft>
                <a:spcPts val="0"/>
              </a:spcAft>
              <a:buClr>
                <a:srgbClr val="FFFFFF"/>
              </a:buClr>
              <a:buSzPts val="2300"/>
              <a:buChar char="●"/>
            </a:pPr>
            <a:r>
              <a:rPr lang="en-GB" sz="2300" dirty="0">
                <a:solidFill>
                  <a:srgbClr val="FFFFFF"/>
                </a:solidFill>
              </a:rPr>
              <a:t>This information can be further used by the organization as appropriate.</a:t>
            </a:r>
            <a:endParaRPr sz="2300" dirty="0">
              <a:solidFill>
                <a:srgbClr val="FFFFFF"/>
              </a:solidFill>
            </a:endParaRPr>
          </a:p>
          <a:p>
            <a:pPr marL="457200" lvl="0" indent="0" algn="l" rtl="0">
              <a:spcBef>
                <a:spcPts val="1600"/>
              </a:spcBef>
              <a:spcAft>
                <a:spcPts val="1600"/>
              </a:spcAft>
              <a:buNone/>
            </a:pPr>
            <a:endParaRPr sz="2300" dirty="0">
              <a:solidFill>
                <a:srgbClr val="FFFFFF"/>
              </a:solidFill>
            </a:endParaRPr>
          </a:p>
        </p:txBody>
      </p:sp>
      <p:sp>
        <p:nvSpPr>
          <p:cNvPr id="246" name="Google Shape;246;p27"/>
          <p:cNvSpPr/>
          <p:nvPr/>
        </p:nvSpPr>
        <p:spPr>
          <a:xfrm>
            <a:off x="202350" y="364475"/>
            <a:ext cx="569100" cy="5799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300" b="1">
                <a:latin typeface="Lato"/>
                <a:ea typeface="Lato"/>
                <a:cs typeface="Lato"/>
                <a:sym typeface="Lato"/>
              </a:rPr>
              <a:t>2</a:t>
            </a:r>
            <a:endParaRPr sz="2300" b="1">
              <a:latin typeface="Lato"/>
              <a:ea typeface="Lato"/>
              <a:cs typeface="Lato"/>
              <a:sym typeface="Lato"/>
            </a:endParaRPr>
          </a:p>
        </p:txBody>
      </p:sp>
      <p:sp>
        <p:nvSpPr>
          <p:cNvPr id="247" name="Google Shape;247;p27"/>
          <p:cNvSpPr/>
          <p:nvPr/>
        </p:nvSpPr>
        <p:spPr>
          <a:xfrm>
            <a:off x="7920900" y="0"/>
            <a:ext cx="1223100" cy="5175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575</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Lato</vt:lpstr>
      <vt:lpstr>Roboto</vt:lpstr>
      <vt:lpstr>Raleway</vt:lpstr>
      <vt:lpstr>Streamline</vt:lpstr>
      <vt:lpstr>Empowering-Employee-Wellness-A-RealTimeStressMonitoring-System</vt:lpstr>
      <vt:lpstr>We Propose </vt:lpstr>
      <vt:lpstr>How Do We plan to achieve this ?</vt:lpstr>
      <vt:lpstr>Employee-Emotion Based Job Satisfaction Levels  Prediction</vt:lpstr>
      <vt:lpstr>Passive Employee Engagement identification using Audio Processing – The Meeting Suite</vt:lpstr>
      <vt:lpstr>Project objective</vt:lpstr>
      <vt:lpstr>Proposed solution</vt:lpstr>
      <vt:lpstr>Technical Description</vt:lpstr>
      <vt:lpstr>Proposed solution</vt:lpstr>
      <vt:lpstr>Technical Description</vt:lpstr>
      <vt:lpstr>Architecture Diagram:</vt:lpstr>
      <vt:lpstr>Architecture Diagram:</vt:lpstr>
      <vt:lpstr>Technology Stack </vt:lpstr>
      <vt:lpstr>Privacy Taken Care</vt:lpstr>
      <vt:lpstr>Salient Features :</vt:lpstr>
      <vt:lpstr>It’s more meaningful engagement, now!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CTRL + HACK + DEL INEQUALITY</dc:title>
  <dc:creator>ShriramKV</dc:creator>
  <cp:lastModifiedBy>Kiran</cp:lastModifiedBy>
  <cp:revision>5</cp:revision>
  <dcterms:modified xsi:type="dcterms:W3CDTF">2024-12-13T04:07:37Z</dcterms:modified>
</cp:coreProperties>
</file>